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</p:sldMasterIdLst>
  <p:sldIdLst>
    <p:sldId id="294" r:id="rId5"/>
    <p:sldId id="268" r:id="rId6"/>
    <p:sldId id="286" r:id="rId7"/>
    <p:sldId id="275" r:id="rId8"/>
    <p:sldId id="276" r:id="rId9"/>
    <p:sldId id="277" r:id="rId10"/>
    <p:sldId id="287" r:id="rId11"/>
    <p:sldId id="270" r:id="rId12"/>
    <p:sldId id="288" r:id="rId13"/>
    <p:sldId id="273" r:id="rId14"/>
    <p:sldId id="272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3B0"/>
    <a:srgbClr val="632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9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29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66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22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251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016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529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572AEDD-E241-46C6-B97E-6889A2209AD5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C10CCCE-3D6E-4535-8263-076C6620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34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k.edu.pl/konkurs_poetycki_jan_kochanowski.html" TargetMode="Externa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jk.edu.pl/webujk/resources/2020/05/Formularz-zgloszeniowy_konkurs_Kochanowski.docx" TargetMode="External"/><Relationship Id="rId4" Type="http://schemas.openxmlformats.org/officeDocument/2006/relationships/hyperlink" Target="https://50lat.ujk.edu.pl/konkurs-poetycki-o-nagrode-rektor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lnelektury.pl/katalog/lektura/piesn-swietojanska-o-sobotce.html" TargetMode="Externa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lnelektury.pl/katalog/lektura/piesn-swietojanska-o-sobotce.html" TargetMode="Externa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lnelektury.pl/katalog/lektura/piesn-swietojanska-o-sobotce.html" TargetMode="Externa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lnelektury.pl/katalog/lektura/piesn-swietojanska-o-sobotce.html" TargetMode="Externa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„Sobótka”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Noc Świętojańska, inaczej „Sobótka”,  związana jest z przesileniem letnim.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Przypada w wigilię przed dniem św. Jana (w nocy z 23 na 24 czerwca). </a:t>
            </a: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Obrzędowość z nią związana zwana jest </a:t>
            </a:r>
            <a:r>
              <a:rPr lang="pl-PL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”Nocą Kupały”,  „Kupałą”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„Kupalnocką”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najlepiej upleść wianek? </a:t>
            </a:r>
          </a:p>
          <a:p>
            <a:pPr marL="0" indent="0">
              <a:buNone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Najprościej: </a:t>
            </a: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rozejrzeć się i zobaczyć jakie kwiaty rosną dookoła,</a:t>
            </a: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zerwać je razem ostrożnie z innymi ziołami i trawami,</a:t>
            </a: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wszystkie zebrać w jedno miejsce,</a:t>
            </a: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łączyć ze sobą kwiaty i naprzemiennie je do siebie dodawać,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obwiązując innymi trawami (w razie niepowodzenia można sobie pomóc nitką)</a:t>
            </a: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wianek pleść do momentu, kiedy na jego widok się uśmiechniesz. </a:t>
            </a:r>
          </a:p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8" name="Tytuł 8">
            <a:extLst>
              <a:ext uri="{FF2B5EF4-FFF2-40B4-BE49-F238E27FC236}">
                <a16:creationId xmlns:a16="http://schemas.microsoft.com/office/drawing/2014/main" id="{A5EF16A5-ACDC-4885-9DE4-5DEB0B4DC884}"/>
              </a:ext>
            </a:extLst>
          </p:cNvPr>
          <p:cNvSpPr txBox="1">
            <a:spLocks/>
          </p:cNvSpPr>
          <p:nvPr/>
        </p:nvSpPr>
        <p:spPr>
          <a:xfrm>
            <a:off x="3844616" y="1027508"/>
            <a:ext cx="7417925" cy="15170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„Wianki”</a:t>
            </a:r>
          </a:p>
        </p:txBody>
      </p:sp>
    </p:spTree>
    <p:extLst>
      <p:ext uri="{BB962C8B-B14F-4D97-AF65-F5344CB8AC3E}">
        <p14:creationId xmlns:p14="http://schemas.microsoft.com/office/powerpoint/2010/main" val="55112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pic>
        <p:nvPicPr>
          <p:cNvPr id="8" name="Symbol zastępczy zawartości 2" descr="Obraz zawierający drzewo, kwiat, dłoń&#10;&#10;Opis wygenerowany automatycznie">
            <a:extLst>
              <a:ext uri="{FF2B5EF4-FFF2-40B4-BE49-F238E27FC236}">
                <a16:creationId xmlns:a16="http://schemas.microsoft.com/office/drawing/2014/main" id="{80C795B0-8644-4CAC-8421-A5B62F97A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r="-1" b="34075"/>
          <a:stretch/>
        </p:blipFill>
        <p:spPr>
          <a:xfrm>
            <a:off x="5703376" y="2709136"/>
            <a:ext cx="3370286" cy="3400425"/>
          </a:xfrm>
          <a:prstGeom prst="rect">
            <a:avLst/>
          </a:prstGeom>
        </p:spPr>
      </p:pic>
      <p:sp useBgFill="1">
        <p:nvSpPr>
          <p:cNvPr id="11" name="Tytuł 8">
            <a:extLst>
              <a:ext uri="{FF2B5EF4-FFF2-40B4-BE49-F238E27FC236}">
                <a16:creationId xmlns:a16="http://schemas.microsoft.com/office/drawing/2014/main" id="{817EEA5B-2F43-4E60-A288-57E5247667D7}"/>
              </a:ext>
            </a:extLst>
          </p:cNvPr>
          <p:cNvSpPr txBox="1">
            <a:spLocks/>
          </p:cNvSpPr>
          <p:nvPr/>
        </p:nvSpPr>
        <p:spPr>
          <a:xfrm>
            <a:off x="3844616" y="1027508"/>
            <a:ext cx="7417925" cy="15170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„Wianki”</a:t>
            </a:r>
          </a:p>
        </p:txBody>
      </p:sp>
    </p:spTree>
    <p:extLst>
      <p:ext uri="{BB962C8B-B14F-4D97-AF65-F5344CB8AC3E}">
        <p14:creationId xmlns:p14="http://schemas.microsoft.com/office/powerpoint/2010/main" val="78055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Konkurs poetycki organizowany przez </a:t>
            </a:r>
            <a:b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Uniwersytet Jana Kochanowskiego w Kielcach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Autofit/>
          </a:bodyPr>
          <a:lstStyle/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Drodzy Czytelnicy!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Tych, którzy kochają poezję, zachęcamy również do wzięcia udziału w konkursie poetyckim organizowanym przez Uniwersytet Jana Kochanowskiego z okazji 50-lecia Uczelni: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"Pieśni i fraszki - słowne igraszki. </a:t>
            </a:r>
            <a:b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Wierszowane potyczki z Janem Kochanowskim". 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Konkurs poetycki organizowany przez </a:t>
            </a:r>
            <a:b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Uniwersytet Jana Kochanowskiego w Kielcach</a:t>
            </a:r>
            <a:endParaRPr lang="pl-PL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Autofit/>
          </a:bodyPr>
          <a:lstStyle/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Co trzeba zrobić?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Napisać utwór Jana Kochanowskiego „na nowo”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sym typeface="Segoe UI Emoji" panose="020B0502040204020203" pitchFamily="34" charset="0"/>
              </a:rPr>
              <a:t>😉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Motto konkursu: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"Przeto chciejmy wziąć przed się myśli godne siebie, 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Myśli ważne na ziemi, myśli ważne w niebie" 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(Jan Kochanowski, Pieśń 19, Księgi Wtóre).</a:t>
            </a:r>
          </a:p>
        </p:txBody>
      </p:sp>
    </p:spTree>
    <p:extLst>
      <p:ext uri="{BB962C8B-B14F-4D97-AF65-F5344CB8AC3E}">
        <p14:creationId xmlns:p14="http://schemas.microsoft.com/office/powerpoint/2010/main" val="154320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Konkurs poetycki organizowany przez </a:t>
            </a:r>
            <a:b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Uniwersytet Jana Kochanowskiego w Kielcach</a:t>
            </a:r>
            <a:endParaRPr lang="pl-PL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  <a:t>Informacje, formularz zgłoszeniowy i regulamin na stronach: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l-PL" sz="6400" u="sng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https://www.ujk.edu.pl/konkurs_poetycki_jan_kochanowski.html</a:t>
            </a:r>
            <a:endParaRPr lang="pl-PL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l-PL" sz="6400" u="sng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https://50lat.ujk.edu.pl/konkurs-poetycki-o-nagrode-rektora/</a:t>
            </a:r>
            <a:endParaRPr lang="pl-PL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l-PL" sz="6400" u="sng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Formularz zgłoszeniowy</a:t>
            </a:r>
            <a:endParaRPr lang="pl-PL" sz="6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7200" dirty="0">
                <a:latin typeface="Calibri" panose="020F0502020204030204" pitchFamily="34" charset="0"/>
                <a:cs typeface="Calibri" panose="020F0502020204030204" pitchFamily="34" charset="0"/>
              </a:rPr>
              <a:t>Zgłoszenia do 10 czerwca 2020 r. 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4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D903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Odsłonięcie pomnika Patrona  </a:t>
            </a:r>
            <a:br>
              <a:rPr lang="pl-PL" sz="2800" dirty="0">
                <a:solidFill>
                  <a:srgbClr val="D903B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D903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Uniwersytetu Jana Kochanowskiego w Kielcach</a:t>
            </a:r>
            <a:endParaRPr lang="pl-PL" sz="2800" dirty="0">
              <a:solidFill>
                <a:srgbClr val="D903B0"/>
              </a:solidFill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Już niedługo odsłonięty zostanie pomnik Patrona naszej Uczelni.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Kiedy będziecie mogli już wychodzić,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serdecznie zapraszamy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 zobaczenia go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zrobienia sobie z nim zdjęcia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Segoe UI Emoji" panose="020B0502040204020203" pitchFamily="34" charset="0"/>
              </a:rPr>
              <a:t>😊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„Sobótka”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Przysłowia: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„Przed świętym Janem najdłuższy dzień panem”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„Zbieraj rumianek, bo święty Janek”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„Jutro święty Janek, puść na wodę wianek”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„Wanda z Janem (24.06) wianki puszczają po wodzie i wspólnie radzą o żniwnej pogodzie” </a:t>
            </a:r>
          </a:p>
        </p:txBody>
      </p:sp>
    </p:spTree>
    <p:extLst>
      <p:ext uri="{BB962C8B-B14F-4D97-AF65-F5344CB8AC3E}">
        <p14:creationId xmlns:p14="http://schemas.microsoft.com/office/powerpoint/2010/main" val="72532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Kochanowski             „</a:t>
            </a: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Pieśń świętojańska o Sobótce” </a:t>
            </a:r>
            <a:b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https://wolnelektury.pl/katalog/lektura/piesn-swietojanska-o-sobotce.html</a:t>
            </a:r>
            <a:b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„Gdy słońce Raka zagrzewa,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A słowik więcej nie śpiewa,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Sobótkę, jako czas niesie,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Zapalono w Czarnym Lesie.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pl-PL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0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Kochanowski             „</a:t>
            </a: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Pieśń świętojańska o Sobótce” </a:t>
            </a:r>
            <a:b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https://wolnelektury.pl/katalog/lektura/piesn-swietojanska-o-sobotce.html</a:t>
            </a:r>
            <a:b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Tam goście, tam i domowi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Sypali </a:t>
            </a:r>
            <a:r>
              <a:rPr lang="pl-PL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 ku ogniowi;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Bąki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zaraz troje grały,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A sady </a:t>
            </a:r>
            <a:r>
              <a:rPr lang="pl-PL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 sprzeciwiały.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6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Kochanowski             „</a:t>
            </a: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Pieśń świętojańska o Sobótce” </a:t>
            </a:r>
            <a:b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https://wolnelektury.pl/katalog/lektura/piesn-swietojanska-o-sobotce.html</a:t>
            </a:r>
            <a:b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Siedli wszyscy na murawie,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Potym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 wstało sześć par prawie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Dziewek jednako ubranych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belicą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 przepasanych.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0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Kochanowski             „</a:t>
            </a: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Pieśń świętojańska o Sobótce” </a:t>
            </a:r>
            <a:b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https://wolnelektury.pl/katalog/lektura/piesn-swietojanska-o-sobotce.html</a:t>
            </a:r>
            <a:br>
              <a:rPr lang="pl-PL" sz="11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Wszytki śpiewać nauczone,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W tańcu także niezganione;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Więc koleją zaczynały,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A pierwszej tak począć dały (…)”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 useBgFill="1">
        <p:nvSpPr>
          <p:cNvPr id="9" name="Tytuł 8">
            <a:extLst>
              <a:ext uri="{FF2B5EF4-FFF2-40B4-BE49-F238E27FC236}">
                <a16:creationId xmlns:a16="http://schemas.microsoft.com/office/drawing/2014/main" id="{9E71E6A3-0BDC-4C74-91E0-549020AA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„Wianki”</a:t>
            </a:r>
          </a:p>
        </p:txBody>
      </p:sp>
      <p:pic>
        <p:nvPicPr>
          <p:cNvPr id="5" name="Symbol zastępczy zawartości 4" descr="Obraz zawierający roślina, drzewo, siedzi, woda&#10;&#10;Opis wygenerowany automatycznie">
            <a:extLst>
              <a:ext uri="{FF2B5EF4-FFF2-40B4-BE49-F238E27FC236}">
                <a16:creationId xmlns:a16="http://schemas.microsoft.com/office/drawing/2014/main" id="{C8080B68-513B-4830-B5CB-5AC01362A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04" y="2657661"/>
            <a:ext cx="3726674" cy="3149805"/>
          </a:xfrm>
          <a:ln>
            <a:noFill/>
          </a:ln>
        </p:spPr>
      </p:pic>
      <p:pic>
        <p:nvPicPr>
          <p:cNvPr id="23" name="Symbol zastępczy zawartości 4" descr="Obraz zawierający roślina, drzewo, siedzi, woda&#10;&#10;Opis wygenerowany automatycznie">
            <a:extLst>
              <a:ext uri="{FF2B5EF4-FFF2-40B4-BE49-F238E27FC236}">
                <a16:creationId xmlns:a16="http://schemas.microsoft.com/office/drawing/2014/main" id="{77C35885-D0CB-4AD5-BFAC-15C12A77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78" y="2657661"/>
            <a:ext cx="3749455" cy="3169060"/>
          </a:xfrm>
          <a:prstGeom prst="rect">
            <a:avLst/>
          </a:prstGeom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543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C7C0959-0F1B-49A3-A443-935B9838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Panna z różnych kwiatów polnych i ziół plotła dwa wianki.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Każdy z nich osadzała na skrzyżowanych drewienkach, 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 których zapisywała imiona:  swoje i wybranka.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Następnie puszczała je na wodę.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Jeśli na wodzie schodziły się ze sobą (wróżyło to szybkie zamążpójście).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Jeśli natomiast odpływały od siebie (oznaczało to panieństwo).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Źle wróżyło, gdy wianek tonął – oznaczało to śmierć dziewczyny bądź chłopca.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8" name="Tytuł 8">
            <a:extLst>
              <a:ext uri="{FF2B5EF4-FFF2-40B4-BE49-F238E27FC236}">
                <a16:creationId xmlns:a16="http://schemas.microsoft.com/office/drawing/2014/main" id="{A5EF16A5-ACDC-4885-9DE4-5DEB0B4DC884}"/>
              </a:ext>
            </a:extLst>
          </p:cNvPr>
          <p:cNvSpPr txBox="1">
            <a:spLocks/>
          </p:cNvSpPr>
          <p:nvPr/>
        </p:nvSpPr>
        <p:spPr>
          <a:xfrm>
            <a:off x="3844616" y="1027508"/>
            <a:ext cx="7417925" cy="15170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„Wianki”</a:t>
            </a:r>
          </a:p>
        </p:txBody>
      </p:sp>
    </p:spTree>
    <p:extLst>
      <p:ext uri="{BB962C8B-B14F-4D97-AF65-F5344CB8AC3E}">
        <p14:creationId xmlns:p14="http://schemas.microsoft.com/office/powerpoint/2010/main" val="359972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pic>
        <p:nvPicPr>
          <p:cNvPr id="16" name="Symbol zastępczy zawartości 2" descr="Obraz zawierający kwiat&#10;&#10;Opis wygenerowany automatycznie">
            <a:extLst>
              <a:ext uri="{FF2B5EF4-FFF2-40B4-BE49-F238E27FC236}">
                <a16:creationId xmlns:a16="http://schemas.microsoft.com/office/drawing/2014/main" id="{10AE83AF-20F6-49C3-A39F-EF5D7B626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42179"/>
          <a:stretch/>
        </p:blipFill>
        <p:spPr>
          <a:xfrm>
            <a:off x="5468585" y="2503156"/>
            <a:ext cx="3564636" cy="3531587"/>
          </a:xfrm>
          <a:prstGeom prst="rect">
            <a:avLst/>
          </a:prstGeom>
        </p:spPr>
      </p:pic>
      <p:sp useBgFill="1">
        <p:nvSpPr>
          <p:cNvPr id="18" name="Tytuł 8">
            <a:extLst>
              <a:ext uri="{FF2B5EF4-FFF2-40B4-BE49-F238E27FC236}">
                <a16:creationId xmlns:a16="http://schemas.microsoft.com/office/drawing/2014/main" id="{10B06227-99BB-4056-AA2B-57E0FA68F0AA}"/>
              </a:ext>
            </a:extLst>
          </p:cNvPr>
          <p:cNvSpPr txBox="1">
            <a:spLocks/>
          </p:cNvSpPr>
          <p:nvPr/>
        </p:nvSpPr>
        <p:spPr>
          <a:xfrm>
            <a:off x="3844615" y="823257"/>
            <a:ext cx="7417925" cy="15170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 Świętojańska - „Wianki”</a:t>
            </a:r>
          </a:p>
        </p:txBody>
      </p:sp>
    </p:spTree>
    <p:extLst>
      <p:ext uri="{BB962C8B-B14F-4D97-AF65-F5344CB8AC3E}">
        <p14:creationId xmlns:p14="http://schemas.microsoft.com/office/powerpoint/2010/main" val="1528036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Niestandardowy 4">
      <a:dk1>
        <a:sysClr val="windowText" lastClr="000000"/>
      </a:dk1>
      <a:lt1>
        <a:sysClr val="window" lastClr="FFFFFF"/>
      </a:lt1>
      <a:dk2>
        <a:srgbClr val="678A26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1_Mydło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2_Mydło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4.xml><?xml version="1.0" encoding="utf-8"?>
<a:theme xmlns:a="http://schemas.openxmlformats.org/drawingml/2006/main" name="3_Mydło">
  <a:themeElements>
    <a:clrScheme name="Niestandardowy 2">
      <a:dk1>
        <a:sysClr val="windowText" lastClr="000000"/>
      </a:dk1>
      <a:lt1>
        <a:sysClr val="window" lastClr="FFFFFF"/>
      </a:lt1>
      <a:dk2>
        <a:srgbClr val="6E6E6E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pptB135.tmp</Template>
  <TotalTime>325</TotalTime>
  <Words>469</Words>
  <Application>Microsoft Office PowerPoint</Application>
  <PresentationFormat>Panoramiczny</PresentationFormat>
  <Paragraphs>84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Mydło</vt:lpstr>
      <vt:lpstr>1_Mydło</vt:lpstr>
      <vt:lpstr>2_Mydło</vt:lpstr>
      <vt:lpstr>3_Mydło</vt:lpstr>
      <vt:lpstr>Noc Świętojańska - „Sobótka”</vt:lpstr>
      <vt:lpstr>Noc Świętojańska - „Sobótka”</vt:lpstr>
      <vt:lpstr>Jan Kochanowski             „Pieśń świętojańska o Sobótce”                                            https://wolnelektury.pl/katalog/lektura/piesn-swietojanska-o-sobotce.html </vt:lpstr>
      <vt:lpstr>Jan Kochanowski             „Pieśń świętojańska o Sobótce”                                            https://wolnelektury.pl/katalog/lektura/piesn-swietojanska-o-sobotce.html </vt:lpstr>
      <vt:lpstr>Jan Kochanowski             „Pieśń świętojańska o Sobótce”                                            https://wolnelektury.pl/katalog/lektura/piesn-swietojanska-o-sobotce.html </vt:lpstr>
      <vt:lpstr>Jan Kochanowski             „Pieśń świętojańska o Sobótce”                                            https://wolnelektury.pl/katalog/lektura/piesn-swietojanska-o-sobotce.html </vt:lpstr>
      <vt:lpstr>Noc Świętojańska - „Wianki”</vt:lpstr>
      <vt:lpstr>Prezentacja programu PowerPoint</vt:lpstr>
      <vt:lpstr>Prezentacja programu PowerPoint</vt:lpstr>
      <vt:lpstr>Prezentacja programu PowerPoint</vt:lpstr>
      <vt:lpstr>Prezentacja programu PowerPoint</vt:lpstr>
      <vt:lpstr>Konkurs poetycki organizowany przez  Uniwersytet Jana Kochanowskiego w Kielcach</vt:lpstr>
      <vt:lpstr>Konkurs poetycki organizowany przez  Uniwersytet Jana Kochanowskiego w Kielcach</vt:lpstr>
      <vt:lpstr>Konkurs poetycki organizowany przez  Uniwersytet Jana Kochanowskiego w Kielcach</vt:lpstr>
      <vt:lpstr>Odsłonięcie pomnika Patrona   Uniwersytetu Jana Kochanowskiego w Kielcach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7654</cp:lastModifiedBy>
  <cp:revision>22</cp:revision>
  <dcterms:created xsi:type="dcterms:W3CDTF">2020-06-09T00:58:32Z</dcterms:created>
  <dcterms:modified xsi:type="dcterms:W3CDTF">2020-06-10T11:13:35Z</dcterms:modified>
</cp:coreProperties>
</file>